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5" r:id="rId9"/>
    <p:sldId id="262" r:id="rId10"/>
    <p:sldId id="264" r:id="rId11"/>
  </p:sldIdLst>
  <p:sldSz cx="12192000" cy="6858000"/>
  <p:notesSz cx="7099300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3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2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D200B3F0-A9BC-48CE-8EB6-ECE965069900}" type="datetimeFigureOut">
              <a:rPr lang="en-US" dirty="0"/>
              <a:pPr/>
              <a:t>1/28/2020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dirty="0"/>
              <a:t>1/28/2020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dirty="0"/>
              <a:t>1/28/2020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dirty="0"/>
              <a:t>1/28/2020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dirty="0"/>
              <a:t>1/28/2020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dirty="0"/>
              <a:t>1/28/2020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dirty="0"/>
              <a:t>1/28/2020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dirty="0"/>
              <a:t>1/28/2020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dirty="0"/>
              <a:t>1/28/2020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9FFFF-3106-4DDB-AA62-0C80862170D6}" type="datetimeFigureOut">
              <a:rPr lang="en-US" dirty="0"/>
              <a:t>1/28/2020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A38B7-AE95-4DC8-9A51-7A71F545B098}" type="datetimeFigureOut">
              <a:rPr lang="en-US" dirty="0"/>
              <a:t>1/28/2020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1EC2B-8188-4AC2-9F0D-8D09C51D505A}" type="datetimeFigureOut">
              <a:rPr lang="en-US" dirty="0"/>
              <a:t>1/28/2020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2B75E-944F-430B-BE5F-C69FA8823C04}" type="datetimeFigureOut">
              <a:rPr lang="en-US" dirty="0"/>
              <a:t>1/28/2020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E0DC7-7F53-471C-A711-B3DA6F2535F3}" type="datetimeFigureOut">
              <a:rPr lang="en-US" dirty="0"/>
              <a:t>1/28/2020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4C9D-4618-451D-80C1-6A376BB42AB4}" type="datetimeFigureOut">
              <a:rPr lang="en-US" dirty="0"/>
              <a:t>1/28/2020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dirty="0"/>
              <a:t>1/28/2020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dirty="0"/>
              <a:t>1/28/2020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64B320A-89BA-47B2-A525-92E8D10B06E4}" type="datetimeFigureOut">
              <a:rPr lang="en-US" dirty="0"/>
              <a:t>1/28/2020</a:t>
            </a:fld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03AF89-36BF-4940-96A7-4A801C039C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МЕЖЕВАНИЕ ЗЕМЕЛЬ ОБЩЕГО ПОЛЬЗОВАНИЯ В СНТ «СВЯЗИСТ»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FE172E2-CEBC-449C-9A00-BB094FE8823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ПРОЦЕСС МЕЖЕВАНИЯ</a:t>
            </a:r>
          </a:p>
        </p:txBody>
      </p:sp>
    </p:spTree>
    <p:extLst>
      <p:ext uri="{BB962C8B-B14F-4D97-AF65-F5344CB8AC3E}">
        <p14:creationId xmlns:p14="http://schemas.microsoft.com/office/powerpoint/2010/main" val="1889627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4672">
        <p159:morph option="byObject"/>
      </p:transition>
    </mc:Choice>
    <mc:Fallback xmlns="">
      <p:transition spd="slow" advTm="4672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03442D-FD93-48F4-9585-9628E238A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ЦЕЛЕВОЙ ВЗНОС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82AF1D-C2C5-4AFD-9F4C-AE0D6A7396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/>
              <a:t>РЕШЕНИЕМ ОС ОТ 29 ИЮНЯ 2019 Г. </a:t>
            </a:r>
            <a:r>
              <a:rPr lang="en-US" b="1" dirty="0"/>
              <a:t>(</a:t>
            </a:r>
            <a:r>
              <a:rPr lang="ru-RU" b="1" dirty="0"/>
              <a:t>ПРОТОКОЛ № 6) БЫЛО ПРИНЯТО УСТАНОВИТЬ ЦЕЛЕВОЙ ВЗНОС В РАЗМЕРЕ 1000 РУБ. С УЧАСТКА:</a:t>
            </a:r>
          </a:p>
          <a:p>
            <a:pPr marL="0" indent="0">
              <a:buNone/>
            </a:pPr>
            <a:r>
              <a:rPr lang="ru-RU" dirty="0"/>
              <a:t>- 102 ТЫС. – СТОИМОСТЬ КАДАСТРОВЫХ РАБОТ ПО ВЫДЕЛУ В НАТУРЕ ЗУ</a:t>
            </a:r>
          </a:p>
          <a:p>
            <a:pPr marL="0" indent="0">
              <a:buNone/>
            </a:pPr>
            <a:r>
              <a:rPr lang="ru-RU" dirty="0"/>
              <a:t>-13 ТЫС. – МЕЖЕВОЙ ПЛАН</a:t>
            </a:r>
          </a:p>
          <a:p>
            <a:pPr marL="0" indent="0">
              <a:buNone/>
            </a:pPr>
            <a:r>
              <a:rPr lang="ru-RU" dirty="0"/>
              <a:t>ДОПОЛНИТЕЛЬНО:</a:t>
            </a:r>
          </a:p>
          <a:p>
            <a:pPr marL="0" indent="0">
              <a:buNone/>
            </a:pPr>
            <a:r>
              <a:rPr lang="ru-RU" dirty="0"/>
              <a:t>-34 ТЫС. – ПОЛУЧЕНИЕ ТЕХ. ПЛАНОВ ДЛЯ ПОСТАНОВКИ НА КАДАСТРОВЫЙ УЧЕТ НЕДВИЖИМОГО ИМУЩЕСТВА СНТ (КПП (1-Я СТОРОЖКА), ЗДАНИЕ ПРАВЛЕНИЯ, ВОДОНАПОРНАЯ БАШНЯ)</a:t>
            </a:r>
          </a:p>
          <a:p>
            <a:pPr marL="0" indent="0">
              <a:buNone/>
            </a:pPr>
            <a:r>
              <a:rPr lang="ru-RU" dirty="0"/>
              <a:t>- 20 тыс. – пошлина Росреестра для юр лиц  - постановка на </a:t>
            </a:r>
            <a:r>
              <a:rPr lang="ru-RU" dirty="0" err="1"/>
              <a:t>кад</a:t>
            </a:r>
            <a:r>
              <a:rPr lang="ru-RU" dirty="0"/>
              <a:t>. учет и регистрацию недвижимого имущества, т.е. 60 тыс. за три единицы.</a:t>
            </a:r>
          </a:p>
          <a:p>
            <a:pPr marL="0" indent="0">
              <a:buNone/>
            </a:pP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01208026"/>
      </p:ext>
    </p:extLst>
  </p:cSld>
  <p:clrMapOvr>
    <a:masterClrMapping/>
  </p:clrMapOvr>
  <p:transition spd="med" advTm="22400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4E4800-0204-4B61-BA26-D745D888C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ПОЛУЧЕНИЕ СХЕМЫ ВЫДЕЛА В НАТУРЕ (ИСПОЛНИТЕЛЬ МОБТИ)</a:t>
            </a:r>
          </a:p>
        </p:txBody>
      </p:sp>
      <p:pic>
        <p:nvPicPr>
          <p:cNvPr id="4" name="Объект 8">
            <a:extLst>
              <a:ext uri="{FF2B5EF4-FFF2-40B4-BE49-F238E27FC236}">
                <a16:creationId xmlns:a16="http://schemas.microsoft.com/office/drawing/2014/main" id="{6FB9DC96-D021-4089-A628-38ECB18028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970070" y="1946453"/>
            <a:ext cx="4603271" cy="4798502"/>
          </a:xfr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8ACB462-AEA7-4761-88B3-929C70894B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6213977" y="2089248"/>
            <a:ext cx="3467195" cy="4768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119461"/>
      </p:ext>
    </p:extLst>
  </p:cSld>
  <p:clrMapOvr>
    <a:masterClrMapping/>
  </p:clrMapOvr>
  <p:transition spd="med" advTm="4356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3A6831-48A7-4A61-94BC-38CBA7B30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ЗАКЛЮЧЕНИЕ КАДАСТРОВОГО ИНЖЕНЕРА</a:t>
            </a:r>
          </a:p>
        </p:txBody>
      </p:sp>
      <p:pic>
        <p:nvPicPr>
          <p:cNvPr id="4" name="Объект 14">
            <a:extLst>
              <a:ext uri="{FF2B5EF4-FFF2-40B4-BE49-F238E27FC236}">
                <a16:creationId xmlns:a16="http://schemas.microsoft.com/office/drawing/2014/main" id="{9D31D031-55B4-4201-9C84-F283071F2D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0800000">
            <a:off x="4384646" y="1312160"/>
            <a:ext cx="4286776" cy="5895998"/>
          </a:xfrm>
        </p:spPr>
      </p:pic>
    </p:spTree>
    <p:extLst>
      <p:ext uri="{BB962C8B-B14F-4D97-AF65-F5344CB8AC3E}">
        <p14:creationId xmlns:p14="http://schemas.microsoft.com/office/powerpoint/2010/main" val="3565009571"/>
      </p:ext>
    </p:extLst>
  </p:cSld>
  <p:clrMapOvr>
    <a:masterClrMapping/>
  </p:clrMapOvr>
  <p:transition spd="med" advTm="31844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BD3248-4093-4418-8FA3-DE83813EB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ОБРАЩЕНИЕ В АДМИНИСТРАЦИЮ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F1B8452-C367-4A0D-ADCA-E3D7EBED1B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3124" y="2382472"/>
            <a:ext cx="9236278" cy="42196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1900" b="1" dirty="0"/>
              <a:t>Главе Волоколамского городского округа</a:t>
            </a:r>
          </a:p>
          <a:p>
            <a:pPr marL="0" indent="0">
              <a:buNone/>
            </a:pPr>
            <a:r>
              <a:rPr lang="ru-RU" sz="1900" b="1" dirty="0"/>
              <a:t>М. И. </a:t>
            </a:r>
            <a:r>
              <a:rPr lang="ru-RU" sz="1900" b="1" dirty="0" err="1"/>
              <a:t>Сылке</a:t>
            </a:r>
            <a:endParaRPr lang="ru-RU" sz="1900" b="1" dirty="0"/>
          </a:p>
          <a:p>
            <a:pPr marL="0" indent="0">
              <a:buNone/>
            </a:pPr>
            <a:r>
              <a:rPr lang="ru-RU" sz="1900" dirty="0"/>
              <a:t>Уважаемый Михаил Иванович,</a:t>
            </a:r>
          </a:p>
          <a:p>
            <a:pPr marL="0" indent="0">
              <a:buNone/>
            </a:pPr>
            <a:r>
              <a:rPr lang="ru-RU" sz="1900" dirty="0"/>
              <a:t>В ходе проведения кадастровых работ выявлены участки с реестровой ошибкой в местоположении границ, установлено пересечение уже размежеванных земельных участков с дорогами СНТ «СВЯЗИСТ». Кадастровые номера: 50:07:0060315:198 (со стороны д. </a:t>
            </a:r>
            <a:r>
              <a:rPr lang="ru-RU" sz="1900" dirty="0" err="1"/>
              <a:t>Морозово</a:t>
            </a:r>
            <a:r>
              <a:rPr lang="ru-RU" sz="1900" dirty="0"/>
              <a:t>, владельцы три физических лица) и 50:07:0060315:194 (со стороны д. </a:t>
            </a:r>
            <a:r>
              <a:rPr lang="ru-RU" sz="1900" dirty="0" err="1"/>
              <a:t>Иванцево</a:t>
            </a:r>
            <a:r>
              <a:rPr lang="ru-RU" sz="1900" dirty="0"/>
              <a:t>, владелец физическое лицо), не имеющих отношения к СНТ «СВЯЗИСТ». </a:t>
            </a:r>
          </a:p>
          <a:p>
            <a:pPr marL="0" indent="0">
              <a:buNone/>
            </a:pPr>
            <a:r>
              <a:rPr lang="ru-RU" sz="1900" dirty="0"/>
              <a:t>Решением № 557/16 от 21 августа 1985 г. Волоколамского городского совета народных депутатов Московской области был утвержден проект планировки и застройки садоводческого товарищества, который изначально включал в себя дороги. Данный факт подтверждает выдача отделом архитектуры Администрации Волоколамского городского округа Московской области заверенной копии </a:t>
            </a:r>
            <a:r>
              <a:rPr lang="ru-RU" sz="1900" dirty="0" err="1"/>
              <a:t>выкопировки</a:t>
            </a:r>
            <a:r>
              <a:rPr lang="ru-RU" sz="1900" dirty="0"/>
              <a:t> из генерального плана СНТ «СВЯЗИСТ».</a:t>
            </a:r>
          </a:p>
          <a:p>
            <a:pPr marL="0" indent="0">
              <a:buNone/>
            </a:pPr>
            <a:r>
              <a:rPr lang="ru-RU" sz="1900" dirty="0"/>
              <a:t>В настоящее время участки с указанными выше кадастровыми номерами, купленные намного позже, чем предоставленный ЗУ СНТ «СВЯЗИСТ», являют из себя «заброшенный вид», не используются по назначению, в то время как в СНТ «СВЯЗИСТ» проложены дороги из гравийного щебня, территория по периметру полностью обкашивается с момента своего существования (фото во вложении).</a:t>
            </a:r>
          </a:p>
          <a:p>
            <a:pPr marL="0" indent="0">
              <a:buNone/>
            </a:pPr>
            <a:r>
              <a:rPr lang="ru-RU" sz="1900" dirty="0"/>
              <a:t>На основании вышеуказанного просим Вас оказать содействие в уточнении местоположения границ соседних участков с возможностью дальнейшего устранения реестровой ошибки.</a:t>
            </a:r>
          </a:p>
        </p:txBody>
      </p:sp>
    </p:spTree>
    <p:extLst>
      <p:ext uri="{BB962C8B-B14F-4D97-AF65-F5344CB8AC3E}">
        <p14:creationId xmlns:p14="http://schemas.microsoft.com/office/powerpoint/2010/main" val="3410185212"/>
      </p:ext>
    </p:extLst>
  </p:cSld>
  <p:clrMapOvr>
    <a:masterClrMapping/>
  </p:clrMapOvr>
  <p:transition spd="slow" advTm="58274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D6BD77-963B-4B16-9329-F683117D2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ОТВЕТ АДМИНИСТРАЦИИ 1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06D31C7-00DF-4C5D-BF0D-0A12D0CE64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4734" y="2603500"/>
            <a:ext cx="8951633" cy="378052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/>
              <a:t>В данном случае решение вопроса возможно только в судебном порядке:</a:t>
            </a:r>
          </a:p>
          <a:p>
            <a:pPr marL="0" indent="0">
              <a:buNone/>
            </a:pPr>
            <a:r>
              <a:rPr lang="ru-RU" dirty="0"/>
              <a:t>Ваш кадастровый инженер делает заключение о наложении существующих земельных участков на границы Ваших ЗУ с указанием площади пересечения.</a:t>
            </a:r>
          </a:p>
          <a:p>
            <a:pPr marL="0" indent="0">
              <a:buNone/>
            </a:pPr>
            <a:r>
              <a:rPr lang="ru-RU" dirty="0"/>
              <a:t>Также в заключении необходимо указать на использование Ваших ЗУ более 15 лет (в подтверждение в суд приложите сметы на строительство, договоры на обслуживание и пр., свидетельствующее о  существовании этого ЗУ).</a:t>
            </a:r>
          </a:p>
          <a:p>
            <a:pPr marL="0" indent="0">
              <a:buNone/>
            </a:pPr>
            <a:r>
              <a:rPr lang="ru-RU" dirty="0"/>
              <a:t>В качестве доказательства наложения границ представите проект планировке территории СНТ (если он утвержден в установленном порядке).</a:t>
            </a:r>
          </a:p>
          <a:p>
            <a:pPr marL="0" indent="0">
              <a:buNone/>
            </a:pPr>
            <a:r>
              <a:rPr lang="ru-RU" dirty="0"/>
              <a:t>Предмет искового заявления:</a:t>
            </a:r>
          </a:p>
          <a:p>
            <a:pPr marL="0" indent="0">
              <a:buNone/>
            </a:pPr>
            <a:r>
              <a:rPr lang="ru-RU" dirty="0"/>
              <a:t>- исключение из Государственного кадастра недвижимости сведений о границах ЗУ, которые накладываются на Ваши (без лишения права собственности);</a:t>
            </a:r>
          </a:p>
          <a:p>
            <a:pPr marL="0" indent="0">
              <a:buNone/>
            </a:pPr>
            <a:r>
              <a:rPr lang="ru-RU" dirty="0"/>
              <a:t>- признание границ ЗУ, принадлежащих Вашему СНТ.</a:t>
            </a:r>
          </a:p>
          <a:p>
            <a:pPr marL="0" indent="0">
              <a:buNone/>
            </a:pPr>
            <a:r>
              <a:rPr lang="ru-RU" dirty="0"/>
              <a:t>Для положительного разрешения дела судом представьте в суд каталог координат Ваших ЗУ, которые необходимо поставить на кадастровый учет.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647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1589">
        <p:split orient="vert"/>
      </p:transition>
    </mc:Choice>
    <mc:Fallback xmlns="">
      <p:transition spd="slow" advTm="31589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8115CB-30CC-4D73-8078-EEE6B2F4E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ОТВЕТ АДМИНИСТРАЦИИ 2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C659D0E-1CE8-444C-89D3-A9FED4F636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ведение Государственного кадастра недвижимости удел органов кадастрового учета, несоблюдение правообладателями процедуры согласования местоположения границ формируемых ЗУ может быть оспорено Вашим СНТ также в судебном порядке, поскольку нарушает права СНТ.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pPr marL="0" indent="0">
              <a:buNone/>
            </a:pPr>
            <a:r>
              <a:rPr lang="ru-RU" dirty="0"/>
              <a:t>-- </a:t>
            </a:r>
          </a:p>
          <a:p>
            <a:pPr marL="0" indent="0">
              <a:buNone/>
            </a:pPr>
            <a:r>
              <a:rPr lang="ru-RU" dirty="0"/>
              <a:t>С уважением, Сектор муниципального земельного контроля Комитета по управлению имуществом администрации Волоколамского муниципального района</a:t>
            </a:r>
          </a:p>
          <a:p>
            <a:pPr marL="0" indent="0">
              <a:buNone/>
            </a:pPr>
            <a:r>
              <a:rPr lang="ru-RU" dirty="0"/>
              <a:t>8 (496-36) 2-31-22, доб. 3071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830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703">
        <p:split orient="vert"/>
      </p:transition>
    </mc:Choice>
    <mc:Fallback xmlns="">
      <p:transition spd="slow" advTm="14703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ADC047-BD55-4CD4-B095-449B412CC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ОТВЕТ</a:t>
            </a:r>
            <a:br>
              <a:rPr lang="ru-RU" dirty="0"/>
            </a:br>
            <a:r>
              <a:rPr lang="ru-RU" dirty="0"/>
              <a:t>АДМИНИСТРАЦИИ 3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6CF1D50-73EA-4AEC-81F6-7ADBD263BA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62262" y="289908"/>
            <a:ext cx="4817647" cy="6904772"/>
          </a:xfrm>
        </p:spPr>
      </p:pic>
    </p:spTree>
    <p:extLst>
      <p:ext uri="{BB962C8B-B14F-4D97-AF65-F5344CB8AC3E}">
        <p14:creationId xmlns:p14="http://schemas.microsoft.com/office/powerpoint/2010/main" val="2923498107"/>
      </p:ext>
    </p:extLst>
  </p:cSld>
  <p:clrMapOvr>
    <a:masterClrMapping/>
  </p:clrMapOvr>
  <p:transition spd="slow" advTm="34754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F4EFF1-DCEE-4054-8F0A-3137C3D95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СУДЕБНОЕ ДЕЛО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9A1579-E3C0-4D08-88A6-4D8815F882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5068" y="2360645"/>
            <a:ext cx="8901299" cy="441766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dirty="0"/>
              <a:t>	Наше СНТ стоит перед выбором: согласиться с заключением кадастрового инженера об уменьшении нашей дороги или отстаивать свою землю в судебном порядке при поддержке Администрации (будут выступать в суде как 3-е лицо, дали свое согласие).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/>
              <a:t>Ранее сообщался порядок стоимости услуг адвокатов/земельных юристов.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dirty="0"/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/>
              <a:t>На данный момент: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/>
              <a:t>1) </a:t>
            </a:r>
            <a:r>
              <a:rPr lang="ru-RU" b="1" u="sng" dirty="0"/>
              <a:t>предложение адвокатов </a:t>
            </a:r>
            <a:r>
              <a:rPr lang="ru-RU" dirty="0"/>
              <a:t>- два судебных дела (так как два кадастровых номера):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/>
              <a:t>-75 тыс. одно дело, 150 тыс. 50% аванс,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/>
              <a:t>-две судебные экспертизы 80 тыс. одна, 160 тыс.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/>
              <a:t>-пошлина 6 </a:t>
            </a:r>
            <a:r>
              <a:rPr lang="ru-RU" dirty="0" err="1"/>
              <a:t>тыс</a:t>
            </a:r>
            <a:r>
              <a:rPr lang="ru-RU" dirty="0"/>
              <a:t> одна, 12 тыс.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/>
              <a:t>-Судебные иски 3 тыс. одна, 6 тыс.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/>
              <a:t>Никто из адвокатов не гарантирует, что мы сразу сможем выиграть суд.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dirty="0"/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/>
              <a:t>2) </a:t>
            </a:r>
            <a:r>
              <a:rPr lang="ru-RU" b="1" u="sng" dirty="0"/>
              <a:t>Юрист от Администрации </a:t>
            </a:r>
            <a:r>
              <a:rPr lang="ru-RU" b="1" u="sng" dirty="0" err="1"/>
              <a:t>Гамалей</a:t>
            </a:r>
            <a:r>
              <a:rPr lang="ru-RU" b="1" u="sng" dirty="0"/>
              <a:t> Иван Анатольевич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/>
              <a:t>Одно исковое дело , услуги 50 тыс., дополнительно экспертиза и пошлина.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dirty="0"/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/>
              <a:t>3) </a:t>
            </a:r>
            <a:r>
              <a:rPr lang="ru-RU" b="1" u="sng" dirty="0"/>
              <a:t>Подача в Росреестр Московской области заявления </a:t>
            </a:r>
            <a:r>
              <a:rPr lang="ru-RU" dirty="0"/>
              <a:t>об установлении границ и устранении реестровой ошибки соседних земельных участков в соответствии с 218 ФЗ, ст. 61(бесплатно) с предоставлением заверенного Отделом Архитектуры Генплана нашего СНТ, с указанием, что дорога наша существует задолго до появления чужаков.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dirty="0"/>
          </a:p>
          <a:p>
            <a:pPr marL="0" indent="0" algn="just">
              <a:spcBef>
                <a:spcPts val="0"/>
              </a:spcBef>
              <a:buNone/>
            </a:pPr>
            <a:r>
              <a:rPr lang="ru-RU" b="1" u="sng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50164051"/>
      </p:ext>
    </p:extLst>
  </p:cSld>
  <p:clrMapOvr>
    <a:masterClrMapping/>
  </p:clrMapOvr>
  <p:transition spd="med" advTm="40781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181D51-3072-432E-9214-DC1CA72D0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ИТОГ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E0115C-36CA-4521-AC2F-60DB48896A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- В ЛЮБОМ СЛУЧАЕ НАМ НЕОБХОДИМО ПРОВЕСТИ МЕЖЕВАНИЕ ПОЛНОСТЬЮ ;</a:t>
            </a:r>
          </a:p>
          <a:p>
            <a:pPr marL="0" indent="0">
              <a:buNone/>
            </a:pPr>
            <a:r>
              <a:rPr lang="ru-RU" dirty="0"/>
              <a:t>- ВОПРОС ВСТУПАЕМ В СУДЕБНЫЕ РАЗБОРКИ ИЛИ СОГЛАШАЕМСЯ С ЗАКЛЮЧЕНИЕМ;</a:t>
            </a:r>
          </a:p>
          <a:p>
            <a:pPr marL="0" indent="0">
              <a:buNone/>
            </a:pPr>
            <a:r>
              <a:rPr lang="ru-RU" dirty="0"/>
              <a:t>- ПРОВЕДЕНИЕ ОС;</a:t>
            </a:r>
          </a:p>
          <a:p>
            <a:pPr marL="0" indent="0">
              <a:buNone/>
            </a:pPr>
            <a:r>
              <a:rPr lang="ru-RU" dirty="0"/>
              <a:t>- ДОПОЛНИТЕЛЬНЫЙ ЦЕЛЕВОЙ ВЗНОС (Целевой взнос 1тыс. рублей не покрывает предстоящие расходы)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66364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3065">
        <p159:morph option="byObject"/>
      </p:transition>
    </mc:Choice>
    <mc:Fallback xmlns="">
      <p:transition spd="slow" advTm="13065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вет директоров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427</TotalTime>
  <Words>492</Words>
  <Application>Microsoft Office PowerPoint</Application>
  <PresentationFormat>Широкоэкранный</PresentationFormat>
  <Paragraphs>60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Совет директоров</vt:lpstr>
      <vt:lpstr>МЕЖЕВАНИЕ ЗЕМЕЛЬ ОБЩЕГО ПОЛЬЗОВАНИЯ В СНТ «СВЯЗИСТ»</vt:lpstr>
      <vt:lpstr>ЦЕЛЕВОЙ ВЗНОС</vt:lpstr>
      <vt:lpstr>ПОЛУЧЕНИЕ СХЕМЫ ВЫДЕЛА В НАТУРЕ (ИСПОЛНИТЕЛЬ МОБТИ)</vt:lpstr>
      <vt:lpstr>ЗАКЛЮЧЕНИЕ КАДАСТРОВОГО ИНЖЕНЕРА</vt:lpstr>
      <vt:lpstr>ОБРАЩЕНИЕ В АДМИНИСТРАЦИЮ</vt:lpstr>
      <vt:lpstr>ОТВЕТ АДМИНИСТРАЦИИ 1</vt:lpstr>
      <vt:lpstr>ОТВЕТ АДМИНИСТРАЦИИ 2</vt:lpstr>
      <vt:lpstr>ОТВЕТ АДМИНИСТРАЦИИ 3</vt:lpstr>
      <vt:lpstr>СУДЕБНОЕ ДЕЛО</vt:lpstr>
      <vt:lpstr>ИТОГ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МЕЖЕВАНИЕ ЗЕМЕЛЬ ОБЩЕГО ПОЛЬЗОВАНИЯ В СНТ «СВЯЗИСТ»</dc:title>
  <dc:creator>космос</dc:creator>
  <cp:lastModifiedBy>космос</cp:lastModifiedBy>
  <cp:revision>30</cp:revision>
  <cp:lastPrinted>2020-01-06T08:23:53Z</cp:lastPrinted>
  <dcterms:created xsi:type="dcterms:W3CDTF">2020-01-06T06:22:45Z</dcterms:created>
  <dcterms:modified xsi:type="dcterms:W3CDTF">2020-01-28T08:24:16Z</dcterms:modified>
</cp:coreProperties>
</file>